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7" r:id="rId13"/>
    <p:sldId id="269" r:id="rId14"/>
    <p:sldId id="270" r:id="rId15"/>
    <p:sldId id="258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A3E"/>
    <a:srgbClr val="FDA1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5" autoAdjust="0"/>
    <p:restoredTop sz="94660"/>
  </p:normalViewPr>
  <p:slideViewPr>
    <p:cSldViewPr snapToGrid="0">
      <p:cViewPr varScale="1">
        <p:scale>
          <a:sx n="93" d="100"/>
          <a:sy n="93" d="100"/>
        </p:scale>
        <p:origin x="77" y="2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69CFA-CD9D-4CC4-B53E-3F752CCD1BAF}" type="datetimeFigureOut">
              <a:rPr lang="ru-RU" smtClean="0"/>
              <a:t>15.02.2021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A118F-41CD-4C6F-BB5D-62E51939EC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3173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69CFA-CD9D-4CC4-B53E-3F752CCD1BAF}" type="datetimeFigureOut">
              <a:rPr lang="ru-RU" smtClean="0"/>
              <a:t>15.02.2021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A118F-41CD-4C6F-BB5D-62E51939EC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4445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69CFA-CD9D-4CC4-B53E-3F752CCD1BAF}" type="datetimeFigureOut">
              <a:rPr lang="ru-RU" smtClean="0"/>
              <a:t>15.02.2021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A118F-41CD-4C6F-BB5D-62E51939EC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554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69CFA-CD9D-4CC4-B53E-3F752CCD1BAF}" type="datetimeFigureOut">
              <a:rPr lang="ru-RU" smtClean="0"/>
              <a:t>15.02.2021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A118F-41CD-4C6F-BB5D-62E51939EC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792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69CFA-CD9D-4CC4-B53E-3F752CCD1BAF}" type="datetimeFigureOut">
              <a:rPr lang="ru-RU" smtClean="0"/>
              <a:t>15.02.2021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A118F-41CD-4C6F-BB5D-62E51939EC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1328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69CFA-CD9D-4CC4-B53E-3F752CCD1BAF}" type="datetimeFigureOut">
              <a:rPr lang="ru-RU" smtClean="0"/>
              <a:t>15.02.2021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A118F-41CD-4C6F-BB5D-62E51939EC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1594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69CFA-CD9D-4CC4-B53E-3F752CCD1BAF}" type="datetimeFigureOut">
              <a:rPr lang="ru-RU" smtClean="0"/>
              <a:t>15.02.2021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A118F-41CD-4C6F-BB5D-62E51939EC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6935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69CFA-CD9D-4CC4-B53E-3F752CCD1BAF}" type="datetimeFigureOut">
              <a:rPr lang="ru-RU" smtClean="0"/>
              <a:t>15.02.2021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A118F-41CD-4C6F-BB5D-62E51939EC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8684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69CFA-CD9D-4CC4-B53E-3F752CCD1BAF}" type="datetimeFigureOut">
              <a:rPr lang="ru-RU" smtClean="0"/>
              <a:t>15.02.2021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A118F-41CD-4C6F-BB5D-62E51939EC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704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69CFA-CD9D-4CC4-B53E-3F752CCD1BAF}" type="datetimeFigureOut">
              <a:rPr lang="ru-RU" smtClean="0"/>
              <a:t>15.02.2021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A118F-41CD-4C6F-BB5D-62E51939EC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926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69CFA-CD9D-4CC4-B53E-3F752CCD1BAF}" type="datetimeFigureOut">
              <a:rPr lang="ru-RU" smtClean="0"/>
              <a:t>15.02.2021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A118F-41CD-4C6F-BB5D-62E51939EC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1636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269CFA-CD9D-4CC4-B53E-3F752CCD1BAF}" type="datetimeFigureOut">
              <a:rPr lang="ru-RU" smtClean="0"/>
              <a:t>15.02.2021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BA118F-41CD-4C6F-BB5D-62E51939EC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7065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6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nevsepic.com.ua/uploads/posts/2011-03/1299351272_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02154" y="1255382"/>
            <a:ext cx="89876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n w="6350">
                  <a:solidFill>
                    <a:srgbClr val="008A3E"/>
                  </a:solidFill>
                  <a:prstDash val="solid"/>
                </a:ln>
                <a:solidFill>
                  <a:srgbClr val="008A3E"/>
                </a:solidFill>
                <a:latin typeface="Kuritza" panose="04040404050702020202" pitchFamily="82" charset="0"/>
              </a:rPr>
              <a:t>З</a:t>
            </a:r>
            <a:r>
              <a:rPr lang="ru-RU" sz="2800" b="1" i="0" dirty="0" smtClean="0">
                <a:ln w="6350">
                  <a:solidFill>
                    <a:srgbClr val="008A3E"/>
                  </a:solidFill>
                  <a:prstDash val="solid"/>
                </a:ln>
                <a:solidFill>
                  <a:srgbClr val="008A3E"/>
                </a:solidFill>
                <a:latin typeface="Kuritza" panose="04040404050702020202" pitchFamily="82" charset="0"/>
              </a:rPr>
              <a:t>ональный конкурс презентаций</a:t>
            </a:r>
          </a:p>
          <a:p>
            <a:pPr algn="ctr"/>
            <a:r>
              <a:rPr lang="ru-RU" sz="2800" b="1" i="0" dirty="0" smtClean="0">
                <a:ln w="6350">
                  <a:solidFill>
                    <a:srgbClr val="008A3E"/>
                  </a:solidFill>
                  <a:prstDash val="solid"/>
                </a:ln>
                <a:solidFill>
                  <a:srgbClr val="008A3E"/>
                </a:solidFill>
                <a:latin typeface="Kuritza" panose="04040404050702020202" pitchFamily="82" charset="0"/>
              </a:rPr>
              <a:t>«Опыт работы по применению ТРИЗ – технологий в познавательном развитии дошкольников»</a:t>
            </a:r>
          </a:p>
          <a:p>
            <a:pPr algn="ctr"/>
            <a:r>
              <a:rPr lang="ru-RU" sz="2800" b="1" i="0" dirty="0" smtClean="0">
                <a:ln w="6350">
                  <a:solidFill>
                    <a:srgbClr val="008A3E"/>
                  </a:solidFill>
                  <a:prstDash val="solid"/>
                </a:ln>
                <a:solidFill>
                  <a:srgbClr val="008A3E"/>
                </a:solidFill>
                <a:latin typeface="Kuritza" panose="04040404050702020202" pitchFamily="82" charset="0"/>
              </a:rPr>
              <a:t>среди педагогов дошкольных образовательных учреждений</a:t>
            </a:r>
            <a:endParaRPr lang="ru-RU" sz="2800" b="1" i="0" dirty="0">
              <a:ln w="6350">
                <a:solidFill>
                  <a:srgbClr val="008A3E"/>
                </a:solidFill>
                <a:prstDash val="solid"/>
              </a:ln>
              <a:solidFill>
                <a:srgbClr val="008A3E"/>
              </a:solidFill>
              <a:latin typeface="Kuritza" panose="04040404050702020202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4592" y="146304"/>
            <a:ext cx="121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n w="9525">
                  <a:solidFill>
                    <a:srgbClr val="008A3E"/>
                  </a:solidFill>
                  <a:prstDash val="solid"/>
                </a:ln>
                <a:solidFill>
                  <a:srgbClr val="008A3E"/>
                </a:solidFill>
                <a:latin typeface="Kuritza" panose="04040404050702020202" pitchFamily="82" charset="0"/>
              </a:rPr>
              <a:t>МУНИЦИПАЛЬНОЕ  БЮТЖЕТНОЕ ДОШКОЛЬНОЕ ОБРАЗОВАТЕЛЬНОЕ УЧРЕЖДЕНИЕ</a:t>
            </a:r>
          </a:p>
          <a:p>
            <a:pPr algn="ctr"/>
            <a:r>
              <a:rPr lang="ru-RU" sz="2800" b="1" dirty="0" smtClean="0">
                <a:ln w="9525">
                  <a:solidFill>
                    <a:srgbClr val="008A3E"/>
                  </a:solidFill>
                  <a:prstDash val="solid"/>
                </a:ln>
                <a:solidFill>
                  <a:srgbClr val="008A3E"/>
                </a:solidFill>
                <a:latin typeface="Kuritza" panose="04040404050702020202" pitchFamily="82" charset="0"/>
              </a:rPr>
              <a:t>«ДЕТСКИЙ САД ОБЩЕРАЗВИВАЮЩЕГО ВИДА №50 «РОМАШКА» НМР РТ</a:t>
            </a:r>
            <a:endParaRPr lang="ru-RU" sz="2800" b="1" dirty="0">
              <a:ln w="9525">
                <a:solidFill>
                  <a:srgbClr val="008A3E"/>
                </a:solidFill>
                <a:prstDash val="solid"/>
              </a:ln>
              <a:solidFill>
                <a:srgbClr val="008A3E"/>
              </a:solidFill>
              <a:latin typeface="Kuritza" panose="04040404050702020202" pitchFamily="8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79077" y="3226235"/>
            <a:ext cx="716604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n w="6350">
                  <a:solidFill>
                    <a:srgbClr val="008A3E"/>
                  </a:solidFill>
                  <a:prstDash val="solid"/>
                </a:ln>
                <a:solidFill>
                  <a:srgbClr val="008A3E"/>
                </a:solidFill>
                <a:latin typeface="Kuritza" panose="04040404050702020202" pitchFamily="82" charset="0"/>
              </a:rPr>
              <a:t>Подготовили: </a:t>
            </a:r>
          </a:p>
          <a:p>
            <a:pPr algn="ctr"/>
            <a:r>
              <a:rPr lang="ru-RU" sz="2800" b="1" dirty="0" smtClean="0">
                <a:ln w="6350">
                  <a:solidFill>
                    <a:srgbClr val="008A3E"/>
                  </a:solidFill>
                  <a:prstDash val="solid"/>
                </a:ln>
                <a:solidFill>
                  <a:srgbClr val="008A3E"/>
                </a:solidFill>
                <a:latin typeface="Kuritza" panose="04040404050702020202" pitchFamily="82" charset="0"/>
              </a:rPr>
              <a:t>воспитатель первой квалификационной категории</a:t>
            </a:r>
          </a:p>
          <a:p>
            <a:pPr algn="ctr"/>
            <a:r>
              <a:rPr lang="ru-RU" sz="2800" b="1" dirty="0" smtClean="0">
                <a:ln w="6350">
                  <a:solidFill>
                    <a:srgbClr val="008A3E"/>
                  </a:solidFill>
                  <a:prstDash val="solid"/>
                </a:ln>
                <a:solidFill>
                  <a:srgbClr val="008A3E"/>
                </a:solidFill>
                <a:latin typeface="Kuritza" panose="04040404050702020202" pitchFamily="82" charset="0"/>
              </a:rPr>
              <a:t>Сулейманова Эльмира </a:t>
            </a:r>
            <a:r>
              <a:rPr lang="ru-RU" sz="2800" b="1" dirty="0" err="1" smtClean="0">
                <a:ln w="6350">
                  <a:solidFill>
                    <a:srgbClr val="008A3E"/>
                  </a:solidFill>
                  <a:prstDash val="solid"/>
                </a:ln>
                <a:solidFill>
                  <a:srgbClr val="008A3E"/>
                </a:solidFill>
                <a:latin typeface="Kuritza" panose="04040404050702020202" pitchFamily="82" charset="0"/>
              </a:rPr>
              <a:t>Рамзилевна</a:t>
            </a:r>
            <a:endParaRPr lang="ru-RU" sz="2800" b="1" dirty="0" smtClean="0">
              <a:ln w="6350">
                <a:solidFill>
                  <a:srgbClr val="008A3E"/>
                </a:solidFill>
                <a:prstDash val="solid"/>
              </a:ln>
              <a:solidFill>
                <a:srgbClr val="008A3E"/>
              </a:solidFill>
              <a:latin typeface="Kuritza" panose="04040404050702020202" pitchFamily="82" charset="0"/>
            </a:endParaRPr>
          </a:p>
          <a:p>
            <a:pPr algn="ctr"/>
            <a:r>
              <a:rPr lang="ru-RU" sz="2800" b="1" dirty="0" smtClean="0">
                <a:ln w="6350">
                  <a:solidFill>
                    <a:srgbClr val="008A3E"/>
                  </a:solidFill>
                  <a:prstDash val="solid"/>
                </a:ln>
                <a:solidFill>
                  <a:srgbClr val="008A3E"/>
                </a:solidFill>
                <a:latin typeface="Kuritza" panose="04040404050702020202" pitchFamily="82" charset="0"/>
              </a:rPr>
              <a:t>воспитатель первой квалификационной категории</a:t>
            </a:r>
          </a:p>
          <a:p>
            <a:pPr algn="ctr"/>
            <a:r>
              <a:rPr lang="ru-RU" sz="2800" b="1" dirty="0" smtClean="0">
                <a:ln w="6350">
                  <a:solidFill>
                    <a:srgbClr val="008A3E"/>
                  </a:solidFill>
                  <a:prstDash val="solid"/>
                </a:ln>
                <a:solidFill>
                  <a:srgbClr val="008A3E"/>
                </a:solidFill>
                <a:latin typeface="Kuritza" panose="04040404050702020202" pitchFamily="82" charset="0"/>
              </a:rPr>
              <a:t>Петрунникова Наталья Александровна</a:t>
            </a:r>
          </a:p>
          <a:p>
            <a:pPr algn="ctr"/>
            <a:endParaRPr lang="ru-RU" sz="2800" b="1" dirty="0">
              <a:ln w="6350">
                <a:solidFill>
                  <a:srgbClr val="008A3E"/>
                </a:solidFill>
                <a:prstDash val="solid"/>
              </a:ln>
              <a:solidFill>
                <a:srgbClr val="008A3E"/>
              </a:solidFill>
              <a:latin typeface="Kuritza" panose="04040404050702020202" pitchFamily="82" charset="0"/>
            </a:endParaRPr>
          </a:p>
          <a:p>
            <a:pPr algn="ctr"/>
            <a:endParaRPr lang="ru-RU" sz="2800" b="1" dirty="0" smtClean="0">
              <a:ln w="9525">
                <a:solidFill>
                  <a:srgbClr val="008A3E"/>
                </a:solidFill>
                <a:prstDash val="solid"/>
              </a:ln>
              <a:solidFill>
                <a:srgbClr val="008A3E"/>
              </a:solidFill>
              <a:latin typeface="Kuritza" panose="04040404050702020202" pitchFamily="82" charset="0"/>
            </a:endParaRPr>
          </a:p>
          <a:p>
            <a:pPr algn="ctr"/>
            <a:r>
              <a:rPr lang="ru-RU" sz="2800" b="1" dirty="0" smtClean="0">
                <a:ln w="9525">
                  <a:solidFill>
                    <a:srgbClr val="008A3E"/>
                  </a:solidFill>
                  <a:prstDash val="solid"/>
                </a:ln>
                <a:solidFill>
                  <a:srgbClr val="008A3E"/>
                </a:solidFill>
                <a:latin typeface="Kuritza" panose="04040404050702020202" pitchFamily="82" charset="0"/>
              </a:rPr>
              <a:t>Нижнекамск -2021</a:t>
            </a:r>
            <a:endParaRPr lang="ru-RU" sz="2800" b="1" dirty="0">
              <a:ln w="9525">
                <a:solidFill>
                  <a:srgbClr val="008A3E"/>
                </a:solidFill>
                <a:prstDash val="solid"/>
              </a:ln>
              <a:solidFill>
                <a:srgbClr val="008A3E"/>
              </a:solidFill>
              <a:latin typeface="Kuritza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17895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568"/>
    </mc:Choice>
    <mc:Fallback>
      <p:transition spd="slow" advTm="6568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dou31-str.ru/templates/5/images/page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7569" y="187569"/>
            <a:ext cx="11910646" cy="69281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ТРИЗ-методики с интересом воспринимаются детьми, вносят оживление и увлекательность в образовательный процесс. ТРИЗ - теория решения изобретательских задач - становится эффективным помощником в деле формирования у детей творческого мышления, интеллектуальной смелости, готовности к принятию решений. </a:t>
            </a:r>
          </a:p>
          <a:p>
            <a:pPr indent="457200">
              <a:lnSpc>
                <a:spcPct val="150000"/>
              </a:lnSpc>
            </a:pP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Свой опыт работы с ТРИЗ – технологиями мы объединили в комплект « Развивашки-познавашки» и лэпбук  «Игры по технологии ТРИЗ».  Собранный материал является авторским и направлен </a:t>
            </a:r>
            <a:r>
              <a:rPr lang="ru-RU" sz="2000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развитие познавательной и речевой активности у </a:t>
            </a: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детей,</a:t>
            </a: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овладению основными мыслительными операциями, развитию творческого мышления и творческого воображения, созданию творческого продукта, успешному адаптированию воспитанников к школе. </a:t>
            </a:r>
          </a:p>
          <a:p>
            <a:pPr indent="457200">
              <a:lnSpc>
                <a:spcPct val="150000"/>
              </a:lnSpc>
            </a:pP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Игры предназначены для детей 3-7 лет, вариативны и усложняются в соответствии с возрастом детей.</a:t>
            </a:r>
          </a:p>
          <a:p>
            <a:pPr indent="457200">
              <a:lnSpc>
                <a:spcPct val="150000"/>
              </a:lnSpc>
            </a:pPr>
            <a:r>
              <a:rPr lang="ru-RU" sz="2000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результате проводимых игр  с использованием элементов ТРИЗ у детей постепенно развивается логика мышления, речевая активность, появляется видение многогранности окружающего мира, дети учатся мыслить системно.</a:t>
            </a:r>
          </a:p>
          <a:p>
            <a:pPr indent="457200">
              <a:lnSpc>
                <a:spcPct val="150000"/>
              </a:lnSpc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58907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796"/>
    </mc:Choice>
    <mc:Fallback>
      <p:transition spd="slow" advTm="11796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dou31-str.ru/templates/5/images/page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900" y="3412021"/>
            <a:ext cx="4337488" cy="325311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3722" y="0"/>
            <a:ext cx="766118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r">
              <a:lnSpc>
                <a:spcPct val="150000"/>
              </a:lnSpc>
            </a:pPr>
            <a:r>
              <a:rPr lang="ru-RU" sz="2400" b="1" i="1" dirty="0">
                <a:solidFill>
                  <a:srgbClr val="008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«От слов –к фразе- к предложению</a:t>
            </a:r>
            <a:r>
              <a:rPr lang="ru-RU" sz="2400" b="1" i="1" dirty="0" smtClean="0">
                <a:solidFill>
                  <a:srgbClr val="008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400" b="1" i="1" dirty="0">
              <a:solidFill>
                <a:srgbClr val="008A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закрепить употребление в речи  глаголов, согласование слов в предложении.</a:t>
            </a:r>
          </a:p>
          <a:p>
            <a:pPr indent="457200" algn="just"/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Ход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1. Взрослый показывает глагол-символ, а дети должны назвать действие. И наоборот. </a:t>
            </a:r>
          </a:p>
          <a:p>
            <a:pPr indent="457200" algn="just"/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Воспитатель показывает игровое поле и просит детей назвать изображенных на нем. Затем перед ребенком выкладываются символы-глаголы. Он должен подобрать подходящий и проговорить, что у него получилось.</a:t>
            </a:r>
          </a:p>
          <a:p>
            <a:pPr indent="457200" algn="just"/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К карточкам с людьми и действиями прибавляются карточки- предметы.</a:t>
            </a:r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307688">
            <a:off x="7858897" y="272006"/>
            <a:ext cx="4127156" cy="3095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38038">
            <a:off x="4925543" y="3497383"/>
            <a:ext cx="4081629" cy="3061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7860233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632"/>
    </mc:Choice>
    <mc:Fallback>
      <p:transition spd="slow" advTm="8632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dou31-str.ru/templates/5/images/page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VID-20210212-WA0079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1805" y="147917"/>
            <a:ext cx="11953103" cy="6575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408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485"/>
    </mc:Choice>
    <mc:Fallback>
      <p:transition spd="slow" advTm="14485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2322" objId="4"/>
        <p14:stopEvt time="12624" objId="4"/>
      </p14:showEvt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dou31-str.ru/templates/5/images/page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42658" y="82016"/>
            <a:ext cx="11961341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rgbClr val="008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«Разведчики</a:t>
            </a:r>
            <a:r>
              <a:rPr lang="ru-RU" sz="2400" b="1" i="1" dirty="0" smtClean="0">
                <a:solidFill>
                  <a:srgbClr val="008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400" b="1" i="1" dirty="0">
              <a:solidFill>
                <a:srgbClr val="008A3E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Цель: закреплять умение внимательно рассматривать картину, перечислять изображённые объекты, обосновывать их присутствие на картинке.   </a:t>
            </a:r>
          </a:p>
          <a:p>
            <a:pPr indent="457200" algn="just"/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Ход: Для игры понадобится набор предметных картинок. По команде «Разведчики, вперёд!» дети должны выбрать из множества предметных изображений те, которые характерны для места, изображённого на большой картине: что можно встретить на лугу, в лесу, в комнате и т.д. Если ребёнок ошибается, то вместе с остальными участниками игры нужно придумать ситуацию, оправдывающую ошибочный выбор. Например, ребёнок не может объяснить, почему к картине с изображением фермы он выбрал автобус. В автобусе могли приехать доярки, привезти корм для скота и т.д. </a:t>
            </a: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530" y="2934021"/>
            <a:ext cx="3104095" cy="2328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0435" y="2761452"/>
            <a:ext cx="3007188" cy="2255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5174" y="4397604"/>
            <a:ext cx="3199445" cy="239958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7402" y="4276946"/>
            <a:ext cx="3345320" cy="2508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6646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602"/>
    </mc:Choice>
    <mc:Fallback>
      <p:transition spd="slow" advTm="7602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dou31-str.ru/templates/5/images/page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05946" y="59885"/>
            <a:ext cx="11887200" cy="2539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rgbClr val="008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«Главный признак</a:t>
            </a:r>
            <a:r>
              <a:rPr lang="ru-RU" sz="2400" b="1" i="1" dirty="0" smtClean="0">
                <a:solidFill>
                  <a:srgbClr val="008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400" b="1" i="1" dirty="0">
              <a:solidFill>
                <a:srgbClr val="008A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</a:pP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Цель: формировать умение подбирать разные предметы, которые объединяет один общий признак.</a:t>
            </a:r>
          </a:p>
          <a:p>
            <a:pPr indent="457200">
              <a:lnSpc>
                <a:spcPct val="150000"/>
              </a:lnSpc>
            </a:pP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Ход: 1. Детям предлагаются карты с условным обозначением какого-то признака. Дети должны подобрать ряд предметов, у которых присутствует данный признак.</a:t>
            </a:r>
          </a:p>
          <a:p>
            <a:pPr indent="457200">
              <a:lnSpc>
                <a:spcPct val="150000"/>
              </a:lnSpc>
            </a:pP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2. Воспитатель предлагает детям карточку уже заполненную. Задача детей: найти лишний предмет. </a:t>
            </a:r>
          </a:p>
          <a:p>
            <a:pPr indent="457200">
              <a:lnSpc>
                <a:spcPct val="150000"/>
              </a:lnSpc>
            </a:pPr>
            <a:endParaRPr lang="ru-RU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3771961" y="2770082"/>
            <a:ext cx="4297266" cy="3222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7748" y="3724032"/>
            <a:ext cx="3975425" cy="2981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9427" y="3387810"/>
            <a:ext cx="4423719" cy="3317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7334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329"/>
    </mc:Choice>
    <mc:Fallback>
      <p:transition spd="slow" advTm="7329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dou31-str.ru/templates/5/images/page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999" y="0"/>
            <a:ext cx="1220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30" y="616807"/>
            <a:ext cx="3375878" cy="450117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39636">
            <a:off x="3724000" y="2569375"/>
            <a:ext cx="4731999" cy="354899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668136" y="155144"/>
            <a:ext cx="28437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i="1" dirty="0">
                <a:solidFill>
                  <a:srgbClr val="008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«Главный признак»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081"/>
          <a:stretch/>
        </p:blipFill>
        <p:spPr>
          <a:xfrm>
            <a:off x="8345631" y="683957"/>
            <a:ext cx="3748049" cy="4078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3444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844"/>
    </mc:Choice>
    <mc:Fallback>
      <p:transition spd="slow" advTm="2844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dou31-str.ru/templates/5/images/page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999" y="9332"/>
            <a:ext cx="1220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48282" y="197346"/>
            <a:ext cx="5189838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/>
          </a:p>
          <a:p>
            <a:pPr indent="457200" algn="just">
              <a:lnSpc>
                <a:spcPct val="150000"/>
              </a:lnSpc>
            </a:pP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Цель: учить детей выделять признаки объектов, развивать мышление, речь детей. </a:t>
            </a:r>
          </a:p>
          <a:p>
            <a:pPr indent="457200" algn="just">
              <a:lnSpc>
                <a:spcPct val="150000"/>
              </a:lnSpc>
            </a:pP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Правила игры: Ведущий показывает ребёнку карточку с изображением объекта, он называет его. Нужно заполнить ячейки признаков и не повториться. </a:t>
            </a:r>
          </a:p>
          <a:p>
            <a:pPr indent="457200" algn="just">
              <a:lnSpc>
                <a:spcPct val="150000"/>
              </a:lnSpc>
            </a:pP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Ход игры: Ведущий показывает картинку с изображением горошка. Ребёнок, увидев картинку, заполняет поля признаками: круглый, зеленый, трава, вкусный . </a:t>
            </a:r>
          </a:p>
          <a:p>
            <a:pPr indent="457200" algn="just">
              <a:lnSpc>
                <a:spcPct val="150000"/>
              </a:lnSpc>
            </a:pP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Варианты: 1. можно играть на скорость;</a:t>
            </a:r>
          </a:p>
          <a:p>
            <a:pPr indent="457200" algn="just">
              <a:lnSpc>
                <a:spcPct val="150000"/>
              </a:lnSpc>
            </a:pP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2. Положить признаки, закрыв при этом правильный ответ. Дети называют предметы с этими признаками, приходя к нужному варианту.</a:t>
            </a:r>
          </a:p>
          <a:p>
            <a:pPr indent="457200" algn="just">
              <a:lnSpc>
                <a:spcPct val="150000"/>
              </a:lnSpc>
            </a:pPr>
            <a:endParaRPr lang="ru-RU" b="1" i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800412" y="138499"/>
            <a:ext cx="20310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i="1" dirty="0">
                <a:solidFill>
                  <a:srgbClr val="008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«Цепочка» 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9633142">
            <a:off x="5592904" y="488444"/>
            <a:ext cx="3200476" cy="2400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094727">
            <a:off x="8594155" y="2028055"/>
            <a:ext cx="3293915" cy="2470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339722">
            <a:off x="5546875" y="3999576"/>
            <a:ext cx="3429420" cy="2572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020648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285"/>
    </mc:Choice>
    <mc:Fallback>
      <p:transition spd="slow" advTm="12285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dou31-str.ru/templates/5/images/page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022832" y="81005"/>
            <a:ext cx="20310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i="1" dirty="0">
                <a:solidFill>
                  <a:srgbClr val="008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«Цепочка»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89186">
            <a:off x="353960" y="2023485"/>
            <a:ext cx="5261133" cy="39458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7970">
            <a:off x="6046120" y="1719211"/>
            <a:ext cx="5551387" cy="4163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4968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456"/>
    </mc:Choice>
    <mc:Fallback>
      <p:transition spd="slow" advTm="4456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dou31-str.ru/templates/5/images/page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254044" y="474345"/>
            <a:ext cx="5736972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содействовать 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расширению представлений по формированию у детей понятий, связанных с признаками объектов и изменением их значений. </a:t>
            </a:r>
            <a:endParaRPr lang="ru-RU" b="1" i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Игровые 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упражнения 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решают 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следующие задачи:</a:t>
            </a:r>
          </a:p>
          <a:p>
            <a:pPr indent="457200" algn="just"/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формируют понятие "признак", знакомит с именами признаков.</a:t>
            </a:r>
          </a:p>
          <a:p>
            <a:pPr indent="457200" algn="just"/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учат 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восприятию проявлений признака в конкретном объекте, его типичности и парадоксальности, нахождению причинно-следственных связей между объектами.</a:t>
            </a:r>
          </a:p>
          <a:p>
            <a:pPr indent="457200" algn="just"/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развивают познавательную активность;</a:t>
            </a:r>
          </a:p>
          <a:p>
            <a:pPr indent="457200" algn="just"/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обогащают активный и пассивный словарь ребенка;</a:t>
            </a:r>
          </a:p>
          <a:p>
            <a:pPr indent="457200" algn="just"/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формируют способность решать проблемные ситуации;</a:t>
            </a:r>
          </a:p>
          <a:p>
            <a:pPr indent="457200" algn="just"/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организации образовательной деятельности:</a:t>
            </a:r>
          </a:p>
          <a:p>
            <a:pPr indent="457200" algn="just"/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образовательные ситуации (например по речевому и познавательному развитию);</a:t>
            </a:r>
          </a:p>
          <a:p>
            <a:pPr indent="457200" algn="just"/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игровые обучающие ситуации;</a:t>
            </a:r>
          </a:p>
          <a:p>
            <a:pPr indent="457200" algn="just"/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самостоятельная игровая деятельность детей.</a:t>
            </a:r>
            <a:endParaRPr lang="ru-RU" b="1" i="1" dirty="0"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34933" y="-48875"/>
            <a:ext cx="41532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solidFill>
                  <a:srgbClr val="008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«Занимательные круги»</a:t>
            </a:r>
            <a:endParaRPr lang="ru-RU" sz="2800" b="1" i="1" dirty="0">
              <a:solidFill>
                <a:srgbClr val="008A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381" y="488401"/>
            <a:ext cx="4334663" cy="298899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02" y="3003055"/>
            <a:ext cx="2743199" cy="3657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3133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836"/>
    </mc:Choice>
    <mc:Fallback>
      <p:transition spd="slow" advTm="8836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dou31-str.ru/templates/5/images/page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047385" y="0"/>
            <a:ext cx="69218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>
                <a:solidFill>
                  <a:srgbClr val="008A3E"/>
                </a:solidFill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ru-RU" sz="2800" b="1" i="1" dirty="0" smtClean="0">
                <a:solidFill>
                  <a:srgbClr val="008A3E"/>
                </a:solidFill>
                <a:latin typeface="Times New Roman" pitchFamily="18" charset="0"/>
                <a:cs typeface="Times New Roman" pitchFamily="18" charset="0"/>
              </a:rPr>
              <a:t>эпбук  </a:t>
            </a:r>
            <a:r>
              <a:rPr lang="ru-RU" sz="2800" b="1" i="1" dirty="0">
                <a:solidFill>
                  <a:srgbClr val="008A3E"/>
                </a:solidFill>
                <a:latin typeface="Times New Roman" pitchFamily="18" charset="0"/>
                <a:cs typeface="Times New Roman" pitchFamily="18" charset="0"/>
              </a:rPr>
              <a:t>«Игры по технологии ТРИЗ»</a:t>
            </a:r>
            <a:endParaRPr lang="ru-RU" sz="2800" dirty="0">
              <a:solidFill>
                <a:srgbClr val="008A3E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29" r="5478"/>
          <a:stretch/>
        </p:blipFill>
        <p:spPr>
          <a:xfrm rot="21054585">
            <a:off x="460093" y="2143725"/>
            <a:ext cx="3205130" cy="435713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58" r="5229"/>
          <a:stretch/>
        </p:blipFill>
        <p:spPr>
          <a:xfrm rot="20908213">
            <a:off x="7853492" y="613517"/>
            <a:ext cx="3824212" cy="256582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5"/>
          <a:stretch/>
        </p:blipFill>
        <p:spPr>
          <a:xfrm rot="20882730">
            <a:off x="4439998" y="4029140"/>
            <a:ext cx="4874891" cy="22437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583459" y="561306"/>
            <a:ext cx="405219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b="1" i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изготовлении </a:t>
            </a:r>
            <a:r>
              <a:rPr lang="ru-RU" b="1" i="1" dirty="0" err="1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лэпбука</a:t>
            </a:r>
            <a:r>
              <a:rPr lang="ru-RU" b="1" i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«Игры по технологии ТРИЗ» активно участвовали дети подготовительной к школе группы. Совместно с ними мы выбирали фон, картинки, ламинировали и вырезали. Это дало возможность им проследить все этапы изготовления игры , способствовало формированию бережного отношения к результатам своего труда и труда окружающих, развитию трудовых навыков.</a:t>
            </a:r>
            <a:endParaRPr lang="ru-RU" b="1" i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67409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050"/>
    </mc:Choice>
    <mc:Fallback>
      <p:transition spd="slow" advTm="905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dou31-str.ru/templates/5/images/page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41622" y="0"/>
            <a:ext cx="39207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solidFill>
                  <a:srgbClr val="008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«Чем был – чем стало»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2045" y="523220"/>
            <a:ext cx="1185990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(Метод системного анализа, метод маленьких человечков, с 4-х лет)</a:t>
            </a:r>
          </a:p>
          <a:p>
            <a:pPr indent="457200" algn="just"/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учить детей устанавливать взаимосвязи предметов и материалов во времени.</a:t>
            </a:r>
          </a:p>
          <a:p>
            <a:pPr indent="457200" algn="just"/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Ход игры: ведущий называет материал, а дети называют объекты материального мира, в которых эти материалы присутствуют. Затем, ведущий называют предметы рукотворного мира, а дети определяют, какие материалы использовались при их изготовлении.</a:t>
            </a:r>
            <a:endParaRPr lang="ru-RU" sz="2000" b="1" i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45" y="2281633"/>
            <a:ext cx="5789926" cy="434244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1768" y="2281633"/>
            <a:ext cx="5760182" cy="4320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2763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095"/>
    </mc:Choice>
    <mc:Fallback>
      <p:transition spd="slow" advTm="8095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dou31-str.ru/templates/5/images/page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24"/>
            <a:ext cx="1220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-394610" y="0"/>
            <a:ext cx="60776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8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Игра-лото «Хорошо – плохо»</a:t>
            </a:r>
          </a:p>
          <a:p>
            <a:pPr algn="ctr"/>
            <a:r>
              <a:rPr lang="ru-RU" sz="2400" b="1" i="1" dirty="0" smtClean="0">
                <a:solidFill>
                  <a:srgbClr val="008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метод мозгового штурма, с 3-х лет)</a:t>
            </a:r>
            <a:endParaRPr lang="ru-RU" sz="2400" b="1" i="1" dirty="0">
              <a:solidFill>
                <a:srgbClr val="008A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flipH="1">
            <a:off x="67082" y="826779"/>
            <a:ext cx="51145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учить выделять в предметах и объектах окружающего мира положительные и отрицательные стороны.</a:t>
            </a:r>
            <a:endParaRPr lang="ru-RU" sz="2000" b="1" i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62" r="15348"/>
          <a:stretch/>
        </p:blipFill>
        <p:spPr>
          <a:xfrm rot="1179718">
            <a:off x="721846" y="2771852"/>
            <a:ext cx="2706681" cy="345480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29217">
            <a:off x="8085521" y="2894015"/>
            <a:ext cx="3812728" cy="285954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36805">
            <a:off x="3874309" y="2960376"/>
            <a:ext cx="3824365" cy="286827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958348" y="1"/>
            <a:ext cx="59931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8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«На что это похоже»</a:t>
            </a:r>
          </a:p>
          <a:p>
            <a:pPr algn="ctr"/>
            <a:r>
              <a:rPr lang="ru-RU" sz="2400" b="1" i="1" dirty="0" smtClean="0">
                <a:solidFill>
                  <a:srgbClr val="008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(метод мозгового штурма, с 3-х лет)</a:t>
            </a:r>
            <a:endParaRPr lang="ru-RU" sz="2400" b="1" i="1" dirty="0">
              <a:solidFill>
                <a:srgbClr val="008A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89936" y="826779"/>
            <a:ext cx="613491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развивать воображение ребёнка, его связную и образную речь. </a:t>
            </a:r>
          </a:p>
          <a:p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Ход: ведущий называет объект, а дети называют другие объекты, похожие на него по разным признакам. На этапе обучения можно пользоваться предметными картинками.</a:t>
            </a:r>
            <a:endParaRPr lang="ru-RU" b="1" i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7420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973"/>
    </mc:Choice>
    <mc:Fallback>
      <p:transition spd="slow" advTm="6973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dou31-str.ru/templates/5/images/page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999" y="0"/>
            <a:ext cx="1220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-259307" y="52230"/>
            <a:ext cx="60050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8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«Всё в мире перепуталось»</a:t>
            </a:r>
          </a:p>
          <a:p>
            <a:pPr algn="ctr"/>
            <a:r>
              <a:rPr lang="ru-RU" sz="2400" b="1" i="1" dirty="0" smtClean="0">
                <a:solidFill>
                  <a:srgbClr val="008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(метод системного анализа, с 3-х лет)</a:t>
            </a:r>
            <a:endParaRPr lang="ru-RU" sz="2400" b="1" i="1" dirty="0">
              <a:solidFill>
                <a:srgbClr val="008A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2831" y="1252561"/>
            <a:ext cx="333005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учить детей систематизировать предметы, явления; развивать память, обогащать словарный запас детей.</a:t>
            </a:r>
          </a:p>
          <a:p>
            <a:pPr indent="457200" algn="just"/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Ход: используется «модель мира». На этапе ознакомления с игрой состоит из двух частей: рука человека ( рукотворный мир) и дерево ( природный мир). Дети определяют предмет на картинке к той или иной части модели, они должны объяснить, почему сделали такой выбор.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53465">
            <a:off x="3810993" y="1293843"/>
            <a:ext cx="2115867" cy="290229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62" t="20136" r="11363" b="9593"/>
          <a:stretch/>
        </p:blipFill>
        <p:spPr>
          <a:xfrm rot="701308">
            <a:off x="3593076" y="3427028"/>
            <a:ext cx="2470254" cy="309525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646460" y="52229"/>
            <a:ext cx="52953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8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«Наоборот»</a:t>
            </a:r>
          </a:p>
          <a:p>
            <a:pPr algn="ctr"/>
            <a:r>
              <a:rPr lang="ru-RU" sz="2400" b="1" i="1" dirty="0" smtClean="0">
                <a:solidFill>
                  <a:srgbClr val="008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(метод мозгового штурма, с 4-х лет)</a:t>
            </a:r>
            <a:endParaRPr lang="ru-RU" sz="2400" b="1" i="1" dirty="0">
              <a:solidFill>
                <a:srgbClr val="008A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flipH="1">
            <a:off x="6432700" y="1252560"/>
            <a:ext cx="5631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учить подбирать анонимы, слова, противоположные по значению.</a:t>
            </a:r>
          </a:p>
          <a:p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Ход: игра на подбор слов, обратных по смыслу( это и свойства предмета, и его признаки, и действия).</a:t>
            </a:r>
            <a:endParaRPr lang="ru-RU" b="1" i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382827" y="2204279"/>
            <a:ext cx="3676748" cy="4902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1249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967"/>
    </mc:Choice>
    <mc:Fallback>
      <p:transition spd="slow" advTm="10967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http://xn----ctbhczfvuhe0d9e.xn----btbkudnjre.xn--p1ai/wp-content/uploads/2017/11/Oboi-s-million-wallpapers.ru-1920x10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66684" y="2430026"/>
            <a:ext cx="94586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 smtClean="0">
                <a:solidFill>
                  <a:srgbClr val="008A3E"/>
                </a:solidFill>
                <a:latin typeface="Kuritza" panose="04040404050702020202" pitchFamily="82" charset="0"/>
              </a:rPr>
              <a:t>Спасибо за внимание!!</a:t>
            </a:r>
            <a:endParaRPr lang="ru-RU" sz="8000" b="1" dirty="0">
              <a:solidFill>
                <a:srgbClr val="008A3E"/>
              </a:solidFill>
              <a:latin typeface="Kuritza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60285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52"/>
    </mc:Choice>
    <mc:Fallback>
      <p:transition spd="slow" advTm="1152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</TotalTime>
  <Words>856</Words>
  <Application>Microsoft Office PowerPoint</Application>
  <PresentationFormat>Широкоэкранный</PresentationFormat>
  <Paragraphs>72</Paragraphs>
  <Slides>15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Kuritza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НАТАЛЬЯ</dc:creator>
  <cp:lastModifiedBy>НАТАЛЬЯ</cp:lastModifiedBy>
  <cp:revision>33</cp:revision>
  <dcterms:created xsi:type="dcterms:W3CDTF">2021-02-14T18:04:28Z</dcterms:created>
  <dcterms:modified xsi:type="dcterms:W3CDTF">2021-02-15T07:33:02Z</dcterms:modified>
</cp:coreProperties>
</file>